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86" r:id="rId12"/>
    <p:sldId id="287" r:id="rId13"/>
    <p:sldId id="288" r:id="rId14"/>
    <p:sldId id="269" r:id="rId15"/>
    <p:sldId id="271" r:id="rId16"/>
    <p:sldId id="290" r:id="rId17"/>
    <p:sldId id="283" r:id="rId18"/>
    <p:sldId id="285" r:id="rId19"/>
    <p:sldId id="291" r:id="rId20"/>
    <p:sldId id="279" r:id="rId21"/>
    <p:sldId id="289" r:id="rId22"/>
    <p:sldId id="280" r:id="rId2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191683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altLang="zh-CN" smtClean="0"/>
              <a:t>Образец подзаголовка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EDBF-2F62-410D-BD90-6D958936DB3F}" type="datetimeFigureOut">
              <a:rPr lang="zh-CN" altLang="en-US" smtClean="0"/>
              <a:pPr/>
              <a:t>2014/9/10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51B0-EE0D-4707-ACC6-F7B9985CDD0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360173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EDBF-2F62-410D-BD90-6D958936DB3F}" type="datetimeFigureOut">
              <a:rPr lang="zh-CN" altLang="en-US" smtClean="0"/>
              <a:pPr/>
              <a:t>2014/9/10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51B0-EE0D-4707-ACC6-F7B9985CDD0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020192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EDBF-2F62-410D-BD90-6D958936DB3F}" type="datetimeFigureOut">
              <a:rPr lang="zh-CN" altLang="en-US" smtClean="0"/>
              <a:pPr/>
              <a:t>2014/9/10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51B0-EE0D-4707-ACC6-F7B9985CDD0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909454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EDBF-2F62-410D-BD90-6D958936DB3F}" type="datetimeFigureOut">
              <a:rPr lang="zh-CN" altLang="en-US" smtClean="0"/>
              <a:pPr/>
              <a:t>2014/9/10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51B0-EE0D-4707-ACC6-F7B9985CDD0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938282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EDBF-2F62-410D-BD90-6D958936DB3F}" type="datetimeFigureOut">
              <a:rPr lang="zh-CN" altLang="en-US" smtClean="0"/>
              <a:pPr/>
              <a:t>2014/9/10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51B0-EE0D-4707-ACC6-F7B9985CDD0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253425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EDBF-2F62-410D-BD90-6D958936DB3F}" type="datetimeFigureOut">
              <a:rPr lang="zh-CN" altLang="en-US" smtClean="0"/>
              <a:pPr/>
              <a:t>2014/9/10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51B0-EE0D-4707-ACC6-F7B9985CDD0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418914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EDBF-2F62-410D-BD90-6D958936DB3F}" type="datetimeFigureOut">
              <a:rPr lang="zh-CN" altLang="en-US" smtClean="0"/>
              <a:pPr/>
              <a:t>2014/9/10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51B0-EE0D-4707-ACC6-F7B9985CDD0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170897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EDBF-2F62-410D-BD90-6D958936DB3F}" type="datetimeFigureOut">
              <a:rPr lang="zh-CN" altLang="en-US" smtClean="0"/>
              <a:pPr/>
              <a:t>2014/9/10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51B0-EE0D-4707-ACC6-F7B9985CDD0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87308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EDBF-2F62-410D-BD90-6D958936DB3F}" type="datetimeFigureOut">
              <a:rPr lang="zh-CN" altLang="en-US" smtClean="0"/>
              <a:pPr/>
              <a:t>2014/9/10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51B0-EE0D-4707-ACC6-F7B9985CDD0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105993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EDBF-2F62-410D-BD90-6D958936DB3F}" type="datetimeFigureOut">
              <a:rPr lang="zh-CN" altLang="en-US" smtClean="0"/>
              <a:pPr/>
              <a:t>2014/9/10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51B0-EE0D-4707-ACC6-F7B9985CDD0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147142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EDBF-2F62-410D-BD90-6D958936DB3F}" type="datetimeFigureOut">
              <a:rPr lang="zh-CN" altLang="en-US" smtClean="0"/>
              <a:pPr/>
              <a:t>2014/9/10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51B0-EE0D-4707-ACC6-F7B9985CDD0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777697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zh-CN" smtClean="0"/>
              <a:t>Образец заголовка</a:t>
            </a:r>
            <a:endParaRPr lang="zh-CN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9EDBF-2F62-410D-BD90-6D958936DB3F}" type="datetimeFigureOut">
              <a:rPr lang="zh-CN" altLang="en-US" smtClean="0"/>
              <a:pPr/>
              <a:t>2014/9/10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151B0-EE0D-4707-ACC6-F7B9985CDD0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588398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8132440" cy="3960440"/>
          </a:xfrm>
        </p:spPr>
        <p:txBody>
          <a:bodyPr>
            <a:normAutofit fontScale="90000"/>
          </a:bodyPr>
          <a:lstStyle/>
          <a:p>
            <a:r>
              <a:rPr lang="uk-UA" sz="3100" b="1" dirty="0" smtClean="0"/>
              <a:t>Семінар учителів, що викладають технології </a:t>
            </a:r>
            <a:br>
              <a:rPr lang="uk-UA" sz="3100" b="1" dirty="0" smtClean="0"/>
            </a:br>
            <a:r>
              <a:rPr lang="uk-UA" sz="3100" b="1" dirty="0" smtClean="0"/>
              <a:t>з теми: </a:t>
            </a:r>
            <a:br>
              <a:rPr lang="uk-UA" sz="3100" b="1" dirty="0" smtClean="0"/>
            </a:br>
            <a:r>
              <a:rPr lang="uk-UA" sz="4000" b="1" dirty="0" smtClean="0"/>
              <a:t> «Використання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uk-UA" sz="4000" b="1" dirty="0" smtClean="0"/>
              <a:t>в проектній діяльності </a:t>
            </a:r>
            <a:r>
              <a:rPr lang="uk-UA" sz="4000" b="1" dirty="0" err="1" smtClean="0"/>
              <a:t>інформаційно</a:t>
            </a:r>
            <a:r>
              <a:rPr lang="uk-UA" sz="4000" b="1" dirty="0" smtClean="0"/>
              <a:t> – комунікаційних технологій»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91342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KnittStayler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–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побудова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викрійки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в’язаного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виробу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ниток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KnittStyl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060848"/>
            <a:ext cx="2930852" cy="2232248"/>
          </a:xfrm>
          <a:prstGeom prst="rect">
            <a:avLst/>
          </a:prstGeom>
          <a:noFill/>
        </p:spPr>
      </p:pic>
      <p:pic>
        <p:nvPicPr>
          <p:cNvPr id="17412" name="Picture 4" descr="http://sns-knit.ru/img/print_garment/0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988840"/>
            <a:ext cx="3168352" cy="2372893"/>
          </a:xfrm>
          <a:prstGeom prst="rect">
            <a:avLst/>
          </a:prstGeom>
          <a:noFill/>
        </p:spPr>
      </p:pic>
      <p:pic>
        <p:nvPicPr>
          <p:cNvPr id="17414" name="Picture 6" descr="http://www.mezgimomasinos.lt/attachments/Image/KnitStyler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437112"/>
            <a:ext cx="3240360" cy="2316352"/>
          </a:xfrm>
          <a:prstGeom prst="rect">
            <a:avLst/>
          </a:prstGeom>
          <a:noFill/>
        </p:spPr>
      </p:pic>
      <p:pic>
        <p:nvPicPr>
          <p:cNvPr id="17416" name="Picture 8" descr="http://pics.livejournal.com/ester_n/pic/0003qs5b/s320x24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4437112"/>
            <a:ext cx="3048000" cy="228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28215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Click 'N Stitch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Xtra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with Appliqué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-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/>
              <a:t>програма</a:t>
            </a:r>
            <a:r>
              <a:rPr lang="ru-RU" b="1" dirty="0" smtClean="0"/>
              <a:t> для </a:t>
            </a:r>
            <a:r>
              <a:rPr lang="ru-RU" b="1" dirty="0" err="1" smtClean="0"/>
              <a:t>створення</a:t>
            </a:r>
            <a:r>
              <a:rPr lang="ru-RU" b="1" dirty="0" smtClean="0"/>
              <a:t> </a:t>
            </a:r>
            <a:r>
              <a:rPr lang="ru-RU" b="1" dirty="0" err="1" smtClean="0"/>
              <a:t>аплікації</a:t>
            </a:r>
            <a:r>
              <a:rPr lang="ru-RU" b="1" dirty="0" smtClean="0"/>
              <a:t> на </a:t>
            </a:r>
            <a:r>
              <a:rPr lang="ru-RU" b="1" dirty="0" err="1" smtClean="0"/>
              <a:t>тканині</a:t>
            </a:r>
            <a:endParaRPr lang="ru-RU" dirty="0"/>
          </a:p>
        </p:txBody>
      </p:sp>
      <p:pic>
        <p:nvPicPr>
          <p:cNvPr id="4" name="Рисунок 3" descr="http://4.bp.blogspot.com/-l0Qo51NeDZ0/UvfDG6w8TYI/AAAAAAAAAJM/5FHaYwlA0xs/s1600/Loes03_EmbroideryDesign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916832"/>
            <a:ext cx="417646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4.bp.blogspot.com/-y5ODrEABptA/UegO5k_jXlI/AAAAAAAAAG0/shSSxGvHgFM/s1600/02designedfortheblock_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789040"/>
            <a:ext cx="4500265" cy="2871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PatternsCAD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програма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шиття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жіночого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одягу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4034" name="Picture 2" descr="Рукодельницам: Одеваемся со вкусом. Выкройки . Кройка, шитье, вязание - способы и прием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412776"/>
            <a:ext cx="4320480" cy="3240360"/>
          </a:xfrm>
          <a:prstGeom prst="rect">
            <a:avLst/>
          </a:prstGeom>
          <a:noFill/>
        </p:spPr>
      </p:pic>
      <p:pic>
        <p:nvPicPr>
          <p:cNvPr id="44036" name="Picture 4" descr="https://i.ytimg.com/vi/owUAq5wcr2g/hq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501008"/>
            <a:ext cx="4224468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268760"/>
            <a:ext cx="8784976" cy="148878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Програмне забезпечення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Marvelous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Designer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є потужним інструментом тривимірного моделювання та дизайну одягу.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klk.pp.ru/uploads/posts/md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924944"/>
            <a:ext cx="439248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Marvelous Designer - универсальная программа для трехмерного моделирования и дизайна одежд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24944"/>
            <a:ext cx="4427984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964488" cy="2060849"/>
          </a:xfrm>
        </p:spPr>
        <p:txBody>
          <a:bodyPr>
            <a:normAutofit fontScale="62500" lnSpcReduction="20000"/>
          </a:bodyPr>
          <a:lstStyle/>
          <a:p>
            <a:pPr fontAlgn="base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None/>
            </a:pPr>
            <a:r>
              <a:rPr lang="uk-UA" sz="5100" b="1" dirty="0" smtClean="0">
                <a:latin typeface="Times New Roman" pitchFamily="18" charset="0"/>
                <a:cs typeface="Times New Roman" pitchFamily="18" charset="0"/>
              </a:rPr>
              <a:t>Програми  для проектування та дизайну інтер’єрів жилих приміщень  - </a:t>
            </a:r>
            <a:r>
              <a:rPr lang="en-US" sz="5100" b="1" dirty="0" err="1" smtClean="0">
                <a:latin typeface="Times New Roman" pitchFamily="18" charset="0"/>
                <a:cs typeface="Times New Roman" pitchFamily="18" charset="0"/>
              </a:rPr>
              <a:t>Floorplanner</a:t>
            </a:r>
            <a:r>
              <a:rPr lang="en-US" sz="5100" b="1" dirty="0" smtClean="0">
                <a:latin typeface="Times New Roman" pitchFamily="18" charset="0"/>
                <a:cs typeface="Times New Roman" pitchFamily="18" charset="0"/>
              </a:rPr>
              <a:t>, Autodesk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100" b="1" dirty="0" err="1" smtClean="0">
                <a:latin typeface="Times New Roman" pitchFamily="18" charset="0"/>
                <a:cs typeface="Times New Roman" pitchFamily="18" charset="0"/>
              </a:rPr>
              <a:t>SketchUp</a:t>
            </a:r>
            <a:r>
              <a:rPr lang="en-US" sz="5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1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5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http://im2-tub-ua.yandex.net/i?id=a69e8392aad79f44eaeae7cdf76e8298-102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772816"/>
            <a:ext cx="3888432" cy="2538282"/>
          </a:xfrm>
          <a:prstGeom prst="rect">
            <a:avLst/>
          </a:prstGeom>
          <a:noFill/>
        </p:spPr>
      </p:pic>
      <p:pic>
        <p:nvPicPr>
          <p:cNvPr id="16390" name="Picture 6" descr="http://proekt-sam.ru/wp-content/uploads/google-sketshup-373x28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8"/>
            <a:ext cx="3888432" cy="2630706"/>
          </a:xfrm>
          <a:prstGeom prst="rect">
            <a:avLst/>
          </a:prstGeom>
          <a:noFill/>
        </p:spPr>
      </p:pic>
      <p:pic>
        <p:nvPicPr>
          <p:cNvPr id="16392" name="Picture 8" descr="Floorplanner создавать и совместно использовать интерактивные планы этажей онлай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437112"/>
            <a:ext cx="3888433" cy="2304256"/>
          </a:xfrm>
          <a:prstGeom prst="rect">
            <a:avLst/>
          </a:prstGeom>
          <a:noFill/>
        </p:spPr>
      </p:pic>
      <p:pic>
        <p:nvPicPr>
          <p:cNvPr id="16394" name="Picture 10" descr="http://www.budova.in.ua/images/programmy-dlya-dizajna-interera-online/my_room1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437112"/>
            <a:ext cx="3888432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1656184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веб-енциклопедій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спеціалізваних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сайтів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5733256"/>
            <a:ext cx="84969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Сайт Страна мастеров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http://stranamasterov.ru/taxonomy/term/1276</a:t>
            </a:r>
          </a:p>
          <a:p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1"/>
            <a:ext cx="3096344" cy="200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851919" y="1772816"/>
            <a:ext cx="48245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http://trudove.org.ua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2636912"/>
            <a:ext cx="4248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Блог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 рукоделии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http://knitly.com/20637</a:t>
            </a:r>
            <a:endParaRPr lang="ru-RU" sz="2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717032"/>
            <a:ext cx="3096344" cy="205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573016"/>
            <a:ext cx="3600400" cy="25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457200" y="260649"/>
            <a:ext cx="8229600" cy="136815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Комп'ютер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використовуватися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етапах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уроку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348880"/>
            <a:ext cx="75608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при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підготовці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 уроку; </a:t>
            </a:r>
          </a:p>
          <a:p>
            <a:pPr>
              <a:buFont typeface="Arial" pitchFamily="34" charset="0"/>
              <a:buChar char="•"/>
            </a:pP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поясненні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нового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матеріалу</a:t>
            </a:r>
            <a:endParaRPr lang="ru-RU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закріпленні</a:t>
            </a:r>
            <a:endParaRPr lang="ru-RU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повторенні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контролі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ru-RU" dirty="0" smtClean="0"/>
              <a:t>		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836712"/>
            <a:ext cx="8784976" cy="15121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Power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Point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програма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створювати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демонструвати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яскраві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презентації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будь-яку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тему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116632"/>
            <a:ext cx="4562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ctr">
              <a:defRPr/>
            </a:pPr>
            <a:r>
              <a:rPr lang="uk-UA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Презентації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2708920"/>
            <a:ext cx="878497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Можливість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забезпечити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візуальне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сприйняття інформації;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• забезпечує послідовність розгляду теми;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• ілюстрації доступні всім учням, зображення на екрані дає можливість розглянути дрібні деталі;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• застосування нових комп'ютерних технологій дозволяє прискорити навчальний процес і зацікавити дітей.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435280" cy="640871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dirty="0" smtClean="0"/>
              <a:t>                         </a:t>
            </a:r>
            <a:r>
              <a:rPr lang="uk-UA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Програма</a:t>
            </a:r>
            <a:r>
              <a:rPr lang="uk-UA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Publisher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оже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бути використана у проекті для створення учнями та вчителями інформаційного буклету, бюлетеня,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веб-сайту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. Учні опрацьовують дані, знаходять приклади та оформлюють результати своєї роботи у формі інформаційного бюлетеня. Плануючи його зміст, в учнів розвиваються навички мислення високого рівня. Учні знаходять і опрацьовують матеріал в друкованих та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Інтернет-джерелах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, ілюструють ідеї, думки, комбінуючи текст і малюнки.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Програма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Excel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діаграми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схеми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тести;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кросворди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8" name="Picture 4" descr="izgorod: презентация - программа exc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132856"/>
            <a:ext cx="4224469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Будь-яка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педагогічна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технологія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інформаційна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технологія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основу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технологічного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складає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отримання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перетворення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zh-CN" alt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068960"/>
            <a:ext cx="8784976" cy="305720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Інформаційно-комунікаційні технології 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 це сукупність методів і  технічних  засобів  реалізації інформаційних  технологій  на основі  комп’ютерних  мереж  і засобів  ефективного  процесу  навчання.</a:t>
            </a:r>
            <a:endParaRPr lang="zh-CN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799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572149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Переваги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ІКТ на уроках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технології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економія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часу; </a:t>
            </a: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багатогранної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комплексної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мотивації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інтересу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учасників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навчального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уроків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учневі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обирати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свій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темп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самостійність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Висновок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Використання інформаційних технологій, багатогранних можливостей Інтернету в проектній діяльності учнів розвиває їх творчі, дослідницькі  здібності, сприяє самовираженню, підвищує інтелектуальну та соціальну дієвість, створюючи мотивацію для самостійної  пізнавальної діяльності в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гшрупах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або індивідуально.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0"/>
            <a:ext cx="8229600" cy="4248473"/>
          </a:xfrm>
        </p:spPr>
        <p:txBody>
          <a:bodyPr/>
          <a:lstStyle/>
          <a:p>
            <a:pPr algn="ctr" fontAlgn="base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5400" b="1" dirty="0" err="1" smtClean="0">
                <a:latin typeface="Times New Roman" pitchFamily="18" charset="0"/>
                <a:cs typeface="Times New Roman" pitchFamily="18" charset="0"/>
              </a:rPr>
              <a:t>Зичу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 smtClean="0">
                <a:latin typeface="Times New Roman" pitchFamily="18" charset="0"/>
                <a:cs typeface="Times New Roman" pitchFamily="18" charset="0"/>
              </a:rPr>
              <a:t>плідної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 fontAlgn="base"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buNone/>
            </a:pPr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>Дякую за увагу.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669360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Загальнодидактичні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принципи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побудови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уроків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використанням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ІКТ: </a:t>
            </a: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свідомості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активності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навчанні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- принцип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зв'язку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практикою;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- принцип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системності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послідовності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принцип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наочності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;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принцип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науковості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принцип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доступності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принцип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розвиваючого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виховного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-              характеру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.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внобедренный треугольник 5"/>
          <p:cNvSpPr/>
          <p:nvPr/>
        </p:nvSpPr>
        <p:spPr>
          <a:xfrm>
            <a:off x="1475656" y="0"/>
            <a:ext cx="45719" cy="45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419872" y="2060848"/>
            <a:ext cx="2736304" cy="266429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Можливості</a:t>
            </a: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інформацій-них</a:t>
            </a: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технологій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ая выноска 19"/>
          <p:cNvSpPr/>
          <p:nvPr/>
        </p:nvSpPr>
        <p:spPr>
          <a:xfrm>
            <a:off x="2411760" y="620688"/>
            <a:ext cx="1872208" cy="1296144"/>
          </a:xfrm>
          <a:prstGeom prst="wedgeRectCallout">
            <a:avLst>
              <a:gd name="adj1" fmla="val 36756"/>
              <a:gd name="adj2" fmla="val 7759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конструю-ванні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ая выноска 21"/>
          <p:cNvSpPr/>
          <p:nvPr/>
        </p:nvSpPr>
        <p:spPr>
          <a:xfrm>
            <a:off x="4716016" y="620688"/>
            <a:ext cx="1728192" cy="1296144"/>
          </a:xfrm>
          <a:prstGeom prst="wedgeRectCallout">
            <a:avLst>
              <a:gd name="adj1" fmla="val -23505"/>
              <a:gd name="adj2" fmla="val 6423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проектній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ая выноска 22"/>
          <p:cNvSpPr/>
          <p:nvPr/>
        </p:nvSpPr>
        <p:spPr>
          <a:xfrm>
            <a:off x="755576" y="2276872"/>
            <a:ext cx="2376264" cy="1224136"/>
          </a:xfrm>
          <a:prstGeom prst="wedgeRectCallout">
            <a:avLst>
              <a:gd name="adj1" fmla="val 61970"/>
              <a:gd name="adj2" fmla="val 2703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графічній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підготовці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ая выноска 24"/>
          <p:cNvSpPr/>
          <p:nvPr/>
        </p:nvSpPr>
        <p:spPr>
          <a:xfrm>
            <a:off x="6516216" y="2132856"/>
            <a:ext cx="2448272" cy="1224136"/>
          </a:xfrm>
          <a:prstGeom prst="wedgeRectCallout">
            <a:avLst>
              <a:gd name="adj1" fmla="val -65054"/>
              <a:gd name="adj2" fmla="val 2430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здійсненні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міжпредметних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зв’язків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ая выноска 25"/>
          <p:cNvSpPr/>
          <p:nvPr/>
        </p:nvSpPr>
        <p:spPr>
          <a:xfrm>
            <a:off x="1403648" y="3717032"/>
            <a:ext cx="1944216" cy="1008112"/>
          </a:xfrm>
          <a:prstGeom prst="wedgeRectCallout">
            <a:avLst>
              <a:gd name="adj1" fmla="val 56836"/>
              <a:gd name="adj2" fmla="val -3721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Змістові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ая выноска 27"/>
          <p:cNvSpPr/>
          <p:nvPr/>
        </p:nvSpPr>
        <p:spPr>
          <a:xfrm>
            <a:off x="2051720" y="5013176"/>
            <a:ext cx="2304256" cy="1152128"/>
          </a:xfrm>
          <a:prstGeom prst="wedgeRectCallout">
            <a:avLst>
              <a:gd name="adj1" fmla="val 44359"/>
              <a:gd name="adj2" fmla="val -8339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профорієнтації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ая выноска 29"/>
          <p:cNvSpPr/>
          <p:nvPr/>
        </p:nvSpPr>
        <p:spPr>
          <a:xfrm>
            <a:off x="4788024" y="5085184"/>
            <a:ext cx="2376264" cy="1080120"/>
          </a:xfrm>
          <a:prstGeom prst="wedgeRectCallout">
            <a:avLst>
              <a:gd name="adj1" fmla="val -32491"/>
              <a:gd name="adj2" fmla="val -9276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технічного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мислення</a:t>
            </a:r>
            <a:r>
              <a:rPr lang="ru-RU" dirty="0" smtClean="0">
                <a:solidFill>
                  <a:schemeClr val="tx1"/>
                </a:solidFill>
              </a:rPr>
              <a:t> 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Прямоугольная выноска 31"/>
          <p:cNvSpPr/>
          <p:nvPr/>
        </p:nvSpPr>
        <p:spPr>
          <a:xfrm>
            <a:off x="6444208" y="3789040"/>
            <a:ext cx="2520280" cy="1080120"/>
          </a:xfrm>
          <a:prstGeom prst="wedgeRectCallout">
            <a:avLst>
              <a:gd name="adj1" fmla="val -65552"/>
              <a:gd name="adj2" fmla="val -3309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підготовці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винахідницької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741368"/>
          </a:xfrm>
        </p:spPr>
        <p:txBody>
          <a:bodyPr>
            <a:normAutofit fontScale="62500" lnSpcReduction="20000"/>
          </a:bodyPr>
          <a:lstStyle/>
          <a:p>
            <a:pPr algn="ctr" fontAlgn="base">
              <a:buNone/>
            </a:pPr>
            <a:r>
              <a:rPr lang="ru-RU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 уроках ІКТ </a:t>
            </a:r>
            <a:r>
              <a:rPr lang="ru-RU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допомагає</a:t>
            </a:r>
            <a:r>
              <a:rPr lang="ru-RU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вирішувати</a:t>
            </a:r>
            <a:r>
              <a:rPr lang="ru-RU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наступні</a:t>
            </a:r>
            <a:r>
              <a:rPr lang="ru-RU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задачі</a:t>
            </a:r>
            <a:r>
              <a:rPr lang="ru-RU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 fontAlgn="base">
              <a:buNone/>
            </a:pP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диференційного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підходу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організація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колективної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групової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наочності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уроків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технолог</a:t>
            </a:r>
            <a:r>
              <a:rPr lang="uk-UA" sz="3800" b="1" dirty="0" err="1" smtClean="0">
                <a:latin typeface="Times New Roman" pitchFamily="18" charset="0"/>
                <a:cs typeface="Times New Roman" pitchFamily="18" charset="0"/>
              </a:rPr>
              <a:t>ії</a:t>
            </a:r>
            <a:r>
              <a:rPr lang="uk-UA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ілюстративного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матеріалу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, схем, 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статистичних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моделювання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процесів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вивчаються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інтерактивні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плакати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відео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фрагментів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презентацій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рекламних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роликів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пошук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різноманітних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джерел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зворотного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зв’язку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, контроль та 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перевірку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засвоєння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навчального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матеріалу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(тести 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рівнів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, як на 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CD – 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дисках, так 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тренажерів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випробуваних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тестів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ресурсу </a:t>
            </a:r>
            <a:r>
              <a:rPr lang="en-US" sz="3800" b="1" u="sng" dirty="0" smtClean="0">
                <a:latin typeface="Times New Roman" pitchFamily="18" charset="0"/>
                <a:cs typeface="Times New Roman" pitchFamily="18" charset="0"/>
              </a:rPr>
              <a:t>Internet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uk-UA" sz="3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пошук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необхідних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для занять (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Інтернет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міжпредметних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зв’язків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викладанні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інформатика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робота 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програмами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Power Point,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smtClean="0">
                <a:latin typeface="Times New Roman" pitchFamily="18" charset="0"/>
                <a:cs typeface="Times New Roman" pitchFamily="18" charset="0"/>
              </a:rPr>
              <a:t>Microsoft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 Word, Excel, Publisher).</a:t>
            </a:r>
            <a:endParaRPr lang="ru-RU" sz="3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pPr fontAlgn="base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Програми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схем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вишивок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 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PCStitch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Pattern Maker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Схема в PCStitch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348880"/>
            <a:ext cx="424847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Pattern Maker 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348880"/>
            <a:ext cx="4495800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60040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b="1" dirty="0" smtClean="0"/>
              <a:t> </a:t>
            </a:r>
            <a:br>
              <a:rPr lang="ru-RU" b="1" dirty="0" smtClean="0"/>
            </a:b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Програма для вишивки бісером  або хрестиком  "</a:t>
            </a: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Бісерок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"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568863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068960"/>
            <a:ext cx="2879241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Програма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MyCrochet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для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побудови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схем крючком   </a:t>
            </a:r>
            <a:r>
              <a:rPr lang="ru-RU" i="1" dirty="0" smtClean="0"/>
              <a:t> </a:t>
            </a:r>
            <a:endParaRPr lang="ru-RU" dirty="0"/>
          </a:p>
        </p:txBody>
      </p:sp>
      <p:pic>
        <p:nvPicPr>
          <p:cNvPr id="3" name="Рисунок 2" descr="http://vilushka.ru/pic/proga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556792"/>
            <a:ext cx="428625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Просмотр темы - Ссылки по вязанию Кроха - Форум Донецка для 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140968"/>
            <a:ext cx="4487848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57018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WINKNIT –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програма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складання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схем до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візерунків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спицями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http://club.osinka.ru/files/winknit_84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374441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klk.pp.ru/uploads/posts/knit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437112"/>
            <a:ext cx="381642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klk.pp.ru/uploads/posts/knit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844824"/>
            <a:ext cx="3355851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19_Presentation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119_Presentation7</Template>
  <TotalTime>538</TotalTime>
  <Words>419</Words>
  <Application>Microsoft Office PowerPoint</Application>
  <PresentationFormat>Экран (4:3)</PresentationFormat>
  <Paragraphs>72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119_Presentation7</vt:lpstr>
      <vt:lpstr>Семінар учителів, що викладають технології  з теми:   «Використання  в проектній діяльності інформаційно – комунікаційних технологій» </vt:lpstr>
      <vt:lpstr>Будь-яка педагогічна технологія - це інформаційна технологія, оскільки основу технологічного процесу навчання складає отримання і перетворення інформації. </vt:lpstr>
      <vt:lpstr>Загальнодидактичні принципи побудови уроків з використанням ІКТ:    - принцип свідомості і активності учнів у навчанні; - принцип зв'язку навчання з практикою;  - принцип системності і послідовності; - принцип наочності;  - принцип науковості; - принцип доступності; - принцип розвиваючого і виховного -              характеру навчання . </vt:lpstr>
      <vt:lpstr>Слайд 4</vt:lpstr>
      <vt:lpstr>Слайд 5</vt:lpstr>
      <vt:lpstr>Програми для створення схем вишивок:   PCStitch  та  Pattern Maker</vt:lpstr>
      <vt:lpstr>  Програма для вишивки бісером  або хрестиком  "Бісерок" </vt:lpstr>
      <vt:lpstr>Програма  MyCrochet  для побудови схем крючком    </vt:lpstr>
      <vt:lpstr> WINKNIT – програма для складання схем до візерунків спицями </vt:lpstr>
      <vt:lpstr> KnittStayler – побудова викрійки  в’язаного виробу і витрат ниток</vt:lpstr>
      <vt:lpstr>Click 'N Stitch Xtra with Appliqué - програма для створення аплікації на тканині</vt:lpstr>
      <vt:lpstr>PatternsCAD - програма для шиття жіночого одягу  </vt:lpstr>
      <vt:lpstr>Програмне забезпечення Marvelous Designer є потужним інструментом тривимірного моделювання та дизайну одягу.</vt:lpstr>
      <vt:lpstr>Слайд 14</vt:lpstr>
      <vt:lpstr>Слайд 15</vt:lpstr>
      <vt:lpstr>Слайд 16</vt:lpstr>
      <vt:lpstr>Слайд 17</vt:lpstr>
      <vt:lpstr>Слайд 18</vt:lpstr>
      <vt:lpstr>Програма Excel </vt:lpstr>
      <vt:lpstr>Слайд 20</vt:lpstr>
      <vt:lpstr>Висновок </vt:lpstr>
      <vt:lpstr>Слайд 22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Семінар учителів, що викладають технології  з теми  «Використання  в проектній діяльності інформаційно – комунікаційних технологій»</dc:title>
  <dc:subject>IT</dc:subject>
  <dc:creator>User</dc:creator>
  <cp:keywords>free, PowerPoint template, download, PPT template, PowerPoint templates, slideshow template, POT, POTX, Power Point template, slide show template, festival, IT, IT PowerPoint template</cp:keywords>
  <dc:description>Made by Moyea Software. To find more free PowerPoint templates, please visit http://www.dvd-ppt-slideshow.com/powerpoint-knowledge/powerpoint-templates.html</dc:description>
  <cp:lastModifiedBy>User</cp:lastModifiedBy>
  <cp:revision>55</cp:revision>
  <dcterms:created xsi:type="dcterms:W3CDTF">2014-09-07T18:26:38Z</dcterms:created>
  <dcterms:modified xsi:type="dcterms:W3CDTF">2014-09-10T18:59:04Z</dcterms:modified>
  <cp:category>PowerPoint template, IT</cp:category>
</cp:coreProperties>
</file>